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316" r:id="rId3"/>
    <p:sldId id="309" r:id="rId4"/>
    <p:sldId id="310" r:id="rId5"/>
    <p:sldId id="311" r:id="rId6"/>
    <p:sldId id="312" r:id="rId7"/>
    <p:sldId id="315" r:id="rId8"/>
    <p:sldId id="314" r:id="rId9"/>
    <p:sldId id="313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</p:sldIdLst>
  <p:sldSz cx="9144000" cy="6858000" type="screen4x3"/>
  <p:notesSz cx="7102475" cy="102346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00"/>
    <a:srgbClr val="FF6600"/>
    <a:srgbClr val="FFCC00"/>
    <a:srgbClr val="F0884E"/>
    <a:srgbClr val="F1B64D"/>
    <a:srgbClr val="EB6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75" autoAdjust="0"/>
  </p:normalViewPr>
  <p:slideViewPr>
    <p:cSldViewPr>
      <p:cViewPr varScale="1">
        <p:scale>
          <a:sx n="82" d="100"/>
          <a:sy n="82" d="100"/>
        </p:scale>
        <p:origin x="-9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3324" y="-12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\Desktop\Yandex%20Disk\prm\konutder\istatistikler\konut%20sat&#305;&#351;lar&#305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\Desktop\Yandex%20Disk\prm\konutder\istatistikler\konut%20sat&#305;&#351;lar&#305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\Desktop\Yandex%20Disk\prm\konutder\istatistikler\konut%20sat&#305;&#351;lar&#305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\Desktop\Yandex%20Disk\prm\konutder\istatistikler\konut%20sat&#305;&#351;lar&#305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\Desktop\Yandex%20Disk\prm\konutder\istatistikler\konut%20sat&#305;&#351;lar&#305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\Desktop\Yandex%20Disk\prm\konutder\istatistikler\konut%20sat&#305;&#351;lar&#30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\Desktop\Yandex%20Disk\prm\konutder\istatistikler\konut%20sat&#305;&#351;lar&#305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\Desktop\Yandex%20Disk\prm\konutder\istatistikler\konut%20sat&#305;&#351;lar&#305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\Desktop\Yandex%20Disk\prm\konutder\istatistikler\konut%20sat&#305;&#351;lar&#305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\Desktop\Yandex%20Disk\prm\konutder\istatistikler\konut%20sat&#305;&#351;lar&#305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\Desktop\Yandex%20Disk\prm\konutder\istatistikler\konut%20sat&#305;&#351;lar&#305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\Desktop\Yandex%20Disk\prm\konutder\istatistikler\konut%20sat&#305;&#351;lar&#305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\Desktop\Yandex%20Disk\prm\konutder\istatistikler\konut%20sat&#305;&#351;lar&#305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\Desktop\Yandex%20Disk\prm\konutder\istatistikler\konut%20sat&#305;&#351;lar&#30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ist!$G$6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ist!$F$7:$F$18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ist!$G$7:$G$18</c:f>
              <c:numCache>
                <c:formatCode>#,##0</c:formatCode>
                <c:ptCount val="12"/>
                <c:pt idx="0">
                  <c:v>4066</c:v>
                </c:pt>
                <c:pt idx="1">
                  <c:v>4195</c:v>
                </c:pt>
                <c:pt idx="2">
                  <c:v>4742</c:v>
                </c:pt>
                <c:pt idx="3">
                  <c:v>4415</c:v>
                </c:pt>
                <c:pt idx="4">
                  <c:v>4895</c:v>
                </c:pt>
                <c:pt idx="5">
                  <c:v>4491</c:v>
                </c:pt>
                <c:pt idx="6">
                  <c:v>4828</c:v>
                </c:pt>
                <c:pt idx="7">
                  <c:v>3310</c:v>
                </c:pt>
                <c:pt idx="8">
                  <c:v>3986</c:v>
                </c:pt>
                <c:pt idx="9">
                  <c:v>3120</c:v>
                </c:pt>
                <c:pt idx="10">
                  <c:v>4446</c:v>
                </c:pt>
                <c:pt idx="11">
                  <c:v>4615</c:v>
                </c:pt>
              </c:numCache>
            </c:numRef>
          </c:val>
        </c:ser>
        <c:ser>
          <c:idx val="1"/>
          <c:order val="1"/>
          <c:tx>
            <c:strRef>
              <c:f>ist!$H$6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ist!$F$7:$F$18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ist!$H$7:$H$18</c:f>
              <c:numCache>
                <c:formatCode>#,##0</c:formatCode>
                <c:ptCount val="12"/>
                <c:pt idx="0">
                  <c:v>3560</c:v>
                </c:pt>
                <c:pt idx="1">
                  <c:v>2937</c:v>
                </c:pt>
                <c:pt idx="2">
                  <c:v>2980</c:v>
                </c:pt>
                <c:pt idx="3">
                  <c:v>2608</c:v>
                </c:pt>
                <c:pt idx="4">
                  <c:v>3245</c:v>
                </c:pt>
                <c:pt idx="5">
                  <c:v>3291</c:v>
                </c:pt>
                <c:pt idx="6">
                  <c:v>3241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45312"/>
        <c:axId val="68446848"/>
      </c:barChart>
      <c:catAx>
        <c:axId val="68445312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crossAx val="68446848"/>
        <c:crosses val="autoZero"/>
        <c:auto val="1"/>
        <c:lblAlgn val="ctr"/>
        <c:lblOffset val="100"/>
        <c:noMultiLvlLbl val="0"/>
      </c:catAx>
      <c:valAx>
        <c:axId val="68446848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684453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tr-T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tr!$G$48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tr!$F$49:$F$60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tr!$G$49:$G$60</c:f>
              <c:numCache>
                <c:formatCode>#,##0</c:formatCode>
                <c:ptCount val="12"/>
                <c:pt idx="0">
                  <c:v>39163</c:v>
                </c:pt>
                <c:pt idx="1">
                  <c:v>39521</c:v>
                </c:pt>
                <c:pt idx="2">
                  <c:v>43052</c:v>
                </c:pt>
                <c:pt idx="3">
                  <c:v>41233</c:v>
                </c:pt>
                <c:pt idx="4">
                  <c:v>46049</c:v>
                </c:pt>
                <c:pt idx="5">
                  <c:v>43345</c:v>
                </c:pt>
                <c:pt idx="6">
                  <c:v>49224</c:v>
                </c:pt>
                <c:pt idx="7">
                  <c:v>38817</c:v>
                </c:pt>
                <c:pt idx="8">
                  <c:v>46778</c:v>
                </c:pt>
                <c:pt idx="9">
                  <c:v>35363</c:v>
                </c:pt>
                <c:pt idx="10">
                  <c:v>48255</c:v>
                </c:pt>
                <c:pt idx="11">
                  <c:v>58329</c:v>
                </c:pt>
              </c:numCache>
            </c:numRef>
          </c:val>
        </c:ser>
        <c:ser>
          <c:idx val="1"/>
          <c:order val="1"/>
          <c:tx>
            <c:strRef>
              <c:f>tr!$H$48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tr!$F$49:$F$60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tr!$H$49:$H$60</c:f>
              <c:numCache>
                <c:formatCode>#,##0</c:formatCode>
                <c:ptCount val="12"/>
                <c:pt idx="0">
                  <c:v>40155</c:v>
                </c:pt>
                <c:pt idx="1">
                  <c:v>38074</c:v>
                </c:pt>
                <c:pt idx="2">
                  <c:v>41983</c:v>
                </c:pt>
                <c:pt idx="3">
                  <c:v>37555</c:v>
                </c:pt>
                <c:pt idx="4">
                  <c:v>41456</c:v>
                </c:pt>
                <c:pt idx="5">
                  <c:v>42620</c:v>
                </c:pt>
                <c:pt idx="6">
                  <c:v>39373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170048"/>
        <c:axId val="83171584"/>
      </c:barChart>
      <c:catAx>
        <c:axId val="83170048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crossAx val="83171584"/>
        <c:crosses val="autoZero"/>
        <c:auto val="1"/>
        <c:lblAlgn val="ctr"/>
        <c:lblOffset val="100"/>
        <c:noMultiLvlLbl val="0"/>
      </c:catAx>
      <c:valAx>
        <c:axId val="83171584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831700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tr-T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tr!$G$69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tr!$F$70:$F$81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tr!$G$70:$G$81</c:f>
              <c:numCache>
                <c:formatCode>#,##0</c:formatCode>
                <c:ptCount val="12"/>
                <c:pt idx="0">
                  <c:v>20382</c:v>
                </c:pt>
                <c:pt idx="1">
                  <c:v>20966</c:v>
                </c:pt>
                <c:pt idx="2">
                  <c:v>24127</c:v>
                </c:pt>
                <c:pt idx="3">
                  <c:v>23894</c:v>
                </c:pt>
                <c:pt idx="4">
                  <c:v>25984</c:v>
                </c:pt>
                <c:pt idx="5">
                  <c:v>24585</c:v>
                </c:pt>
                <c:pt idx="6">
                  <c:v>25125</c:v>
                </c:pt>
                <c:pt idx="7">
                  <c:v>17316</c:v>
                </c:pt>
                <c:pt idx="8">
                  <c:v>20760</c:v>
                </c:pt>
                <c:pt idx="9">
                  <c:v>14474</c:v>
                </c:pt>
                <c:pt idx="10">
                  <c:v>19644</c:v>
                </c:pt>
                <c:pt idx="11">
                  <c:v>18900</c:v>
                </c:pt>
              </c:numCache>
            </c:numRef>
          </c:val>
        </c:ser>
        <c:ser>
          <c:idx val="1"/>
          <c:order val="1"/>
          <c:tx>
            <c:strRef>
              <c:f>tr!$H$69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tr!$F$70:$F$81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tr!$H$70:$H$81</c:f>
              <c:numCache>
                <c:formatCode>#,##0</c:formatCode>
                <c:ptCount val="12"/>
                <c:pt idx="0">
                  <c:v>17287</c:v>
                </c:pt>
                <c:pt idx="1">
                  <c:v>13256</c:v>
                </c:pt>
                <c:pt idx="2">
                  <c:v>13510</c:v>
                </c:pt>
                <c:pt idx="3">
                  <c:v>13303</c:v>
                </c:pt>
                <c:pt idx="4">
                  <c:v>16636</c:v>
                </c:pt>
                <c:pt idx="5">
                  <c:v>18238</c:v>
                </c:pt>
                <c:pt idx="6">
                  <c:v>17081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583744"/>
        <c:axId val="83585280"/>
      </c:barChart>
      <c:catAx>
        <c:axId val="83583744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crossAx val="83585280"/>
        <c:crosses val="autoZero"/>
        <c:auto val="1"/>
        <c:lblAlgn val="ctr"/>
        <c:lblOffset val="100"/>
        <c:noMultiLvlLbl val="0"/>
      </c:catAx>
      <c:valAx>
        <c:axId val="83585280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835837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tr-T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tr!$G$90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tr!$F$91:$F$102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tr!$G$91:$G$102</c:f>
              <c:numCache>
                <c:formatCode>#,##0</c:formatCode>
                <c:ptCount val="12"/>
                <c:pt idx="0">
                  <c:v>27899</c:v>
                </c:pt>
                <c:pt idx="1">
                  <c:v>28032</c:v>
                </c:pt>
                <c:pt idx="2">
                  <c:v>30777</c:v>
                </c:pt>
                <c:pt idx="3">
                  <c:v>30254</c:v>
                </c:pt>
                <c:pt idx="4">
                  <c:v>31228</c:v>
                </c:pt>
                <c:pt idx="5">
                  <c:v>28494</c:v>
                </c:pt>
                <c:pt idx="6">
                  <c:v>32287</c:v>
                </c:pt>
                <c:pt idx="7">
                  <c:v>28347</c:v>
                </c:pt>
                <c:pt idx="8">
                  <c:v>34742</c:v>
                </c:pt>
                <c:pt idx="9">
                  <c:v>26507</c:v>
                </c:pt>
                <c:pt idx="10">
                  <c:v>34782</c:v>
                </c:pt>
                <c:pt idx="11">
                  <c:v>38555</c:v>
                </c:pt>
              </c:numCache>
            </c:numRef>
          </c:val>
        </c:ser>
        <c:ser>
          <c:idx val="1"/>
          <c:order val="1"/>
          <c:tx>
            <c:strRef>
              <c:f>tr!$H$90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tr!$F$91:$F$102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tr!$H$91:$H$102</c:f>
              <c:numCache>
                <c:formatCode>#,##0</c:formatCode>
                <c:ptCount val="12"/>
                <c:pt idx="0">
                  <c:v>30197</c:v>
                </c:pt>
                <c:pt idx="1">
                  <c:v>31267</c:v>
                </c:pt>
                <c:pt idx="2">
                  <c:v>32124</c:v>
                </c:pt>
                <c:pt idx="3">
                  <c:v>32752</c:v>
                </c:pt>
                <c:pt idx="4">
                  <c:v>32285</c:v>
                </c:pt>
                <c:pt idx="5">
                  <c:v>32078</c:v>
                </c:pt>
                <c:pt idx="6">
                  <c:v>28647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362560"/>
        <c:axId val="83364096"/>
      </c:barChart>
      <c:catAx>
        <c:axId val="83362560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crossAx val="83364096"/>
        <c:crosses val="autoZero"/>
        <c:auto val="1"/>
        <c:lblAlgn val="ctr"/>
        <c:lblOffset val="100"/>
        <c:noMultiLvlLbl val="0"/>
      </c:catAx>
      <c:valAx>
        <c:axId val="83364096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833625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tr-T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tr!$G$111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tr!$F$112:$F$123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tr!$G$112:$G$123</c:f>
              <c:numCache>
                <c:formatCode>#,##0</c:formatCode>
                <c:ptCount val="12"/>
                <c:pt idx="0">
                  <c:v>48281</c:v>
                </c:pt>
                <c:pt idx="1">
                  <c:v>48998</c:v>
                </c:pt>
                <c:pt idx="2">
                  <c:v>54904</c:v>
                </c:pt>
                <c:pt idx="3">
                  <c:v>54148</c:v>
                </c:pt>
                <c:pt idx="4">
                  <c:v>57212</c:v>
                </c:pt>
                <c:pt idx="5">
                  <c:v>53079</c:v>
                </c:pt>
                <c:pt idx="6">
                  <c:v>57412</c:v>
                </c:pt>
                <c:pt idx="7">
                  <c:v>45663</c:v>
                </c:pt>
                <c:pt idx="8">
                  <c:v>55502</c:v>
                </c:pt>
                <c:pt idx="9">
                  <c:v>40981</c:v>
                </c:pt>
                <c:pt idx="10">
                  <c:v>54426</c:v>
                </c:pt>
                <c:pt idx="11">
                  <c:v>57455</c:v>
                </c:pt>
              </c:numCache>
            </c:numRef>
          </c:val>
        </c:ser>
        <c:ser>
          <c:idx val="1"/>
          <c:order val="1"/>
          <c:tx>
            <c:strRef>
              <c:f>tr!$H$111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tr!$F$112:$F$123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tr!$H$112:$H$123</c:f>
              <c:numCache>
                <c:formatCode>#,##0</c:formatCode>
                <c:ptCount val="12"/>
                <c:pt idx="0">
                  <c:v>47484</c:v>
                </c:pt>
                <c:pt idx="1">
                  <c:v>44523</c:v>
                </c:pt>
                <c:pt idx="2">
                  <c:v>45634</c:v>
                </c:pt>
                <c:pt idx="3">
                  <c:v>46055</c:v>
                </c:pt>
                <c:pt idx="4">
                  <c:v>48921</c:v>
                </c:pt>
                <c:pt idx="5">
                  <c:v>50316</c:v>
                </c:pt>
                <c:pt idx="6">
                  <c:v>45728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641088"/>
        <c:axId val="83642624"/>
      </c:barChart>
      <c:catAx>
        <c:axId val="83641088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crossAx val="83642624"/>
        <c:crosses val="autoZero"/>
        <c:auto val="1"/>
        <c:lblAlgn val="ctr"/>
        <c:lblOffset val="100"/>
        <c:noMultiLvlLbl val="0"/>
      </c:catAx>
      <c:valAx>
        <c:axId val="83642624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836410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tr-T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tr!$G$132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tr!$F$133:$F$144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tr!$G$133:$G$144</c:f>
              <c:numCache>
                <c:formatCode>#,##0</c:formatCode>
                <c:ptCount val="12"/>
                <c:pt idx="0">
                  <c:v>87444</c:v>
                </c:pt>
                <c:pt idx="1">
                  <c:v>88519</c:v>
                </c:pt>
                <c:pt idx="2">
                  <c:v>97956</c:v>
                </c:pt>
                <c:pt idx="3">
                  <c:v>95381</c:v>
                </c:pt>
                <c:pt idx="4">
                  <c:v>103261</c:v>
                </c:pt>
                <c:pt idx="5">
                  <c:v>96424</c:v>
                </c:pt>
                <c:pt idx="6">
                  <c:v>106636</c:v>
                </c:pt>
                <c:pt idx="7">
                  <c:v>84480</c:v>
                </c:pt>
                <c:pt idx="8">
                  <c:v>102280</c:v>
                </c:pt>
                <c:pt idx="9">
                  <c:v>76344</c:v>
                </c:pt>
                <c:pt idx="10">
                  <c:v>102681</c:v>
                </c:pt>
                <c:pt idx="11">
                  <c:v>115784</c:v>
                </c:pt>
              </c:numCache>
            </c:numRef>
          </c:val>
        </c:ser>
        <c:ser>
          <c:idx val="1"/>
          <c:order val="1"/>
          <c:tx>
            <c:strRef>
              <c:f>tr!$H$132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tr!$F$133:$F$144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tr!$H$133:$H$144</c:f>
              <c:numCache>
                <c:formatCode>#,##0</c:formatCode>
                <c:ptCount val="12"/>
                <c:pt idx="0">
                  <c:v>87639</c:v>
                </c:pt>
                <c:pt idx="1">
                  <c:v>82597</c:v>
                </c:pt>
                <c:pt idx="2">
                  <c:v>87617</c:v>
                </c:pt>
                <c:pt idx="3">
                  <c:v>83610</c:v>
                </c:pt>
                <c:pt idx="4">
                  <c:v>90377</c:v>
                </c:pt>
                <c:pt idx="5">
                  <c:v>92936</c:v>
                </c:pt>
                <c:pt idx="6">
                  <c:v>85101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763968"/>
        <c:axId val="83765504"/>
      </c:barChart>
      <c:catAx>
        <c:axId val="83763968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crossAx val="83765504"/>
        <c:crosses val="autoZero"/>
        <c:auto val="1"/>
        <c:lblAlgn val="ctr"/>
        <c:lblOffset val="100"/>
        <c:noMultiLvlLbl val="0"/>
      </c:catAx>
      <c:valAx>
        <c:axId val="83765504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837639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ist!$G$27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ist!$F$28:$F$39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ist!$G$28:$G$39</c:f>
              <c:numCache>
                <c:formatCode>#,##0</c:formatCode>
                <c:ptCount val="12"/>
                <c:pt idx="0">
                  <c:v>4232</c:v>
                </c:pt>
                <c:pt idx="1">
                  <c:v>4082</c:v>
                </c:pt>
                <c:pt idx="2">
                  <c:v>4800</c:v>
                </c:pt>
                <c:pt idx="3">
                  <c:v>4336</c:v>
                </c:pt>
                <c:pt idx="4">
                  <c:v>4476</c:v>
                </c:pt>
                <c:pt idx="5">
                  <c:v>3669</c:v>
                </c:pt>
                <c:pt idx="6">
                  <c:v>4206</c:v>
                </c:pt>
                <c:pt idx="7">
                  <c:v>3650</c:v>
                </c:pt>
                <c:pt idx="8">
                  <c:v>4142</c:v>
                </c:pt>
                <c:pt idx="9">
                  <c:v>3617</c:v>
                </c:pt>
                <c:pt idx="10">
                  <c:v>5031</c:v>
                </c:pt>
                <c:pt idx="11">
                  <c:v>6503</c:v>
                </c:pt>
              </c:numCache>
            </c:numRef>
          </c:val>
        </c:ser>
        <c:ser>
          <c:idx val="1"/>
          <c:order val="1"/>
          <c:tx>
            <c:strRef>
              <c:f>ist!$H$27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ist!$F$28:$F$39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ist!$H$28:$H$39</c:f>
              <c:numCache>
                <c:formatCode>#,##0</c:formatCode>
                <c:ptCount val="12"/>
                <c:pt idx="0">
                  <c:v>4084</c:v>
                </c:pt>
                <c:pt idx="1">
                  <c:v>4944</c:v>
                </c:pt>
                <c:pt idx="2">
                  <c:v>5255</c:v>
                </c:pt>
                <c:pt idx="3">
                  <c:v>4959</c:v>
                </c:pt>
                <c:pt idx="4">
                  <c:v>4462</c:v>
                </c:pt>
                <c:pt idx="5">
                  <c:v>5924</c:v>
                </c:pt>
                <c:pt idx="6">
                  <c:v>4676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244288"/>
        <c:axId val="75245824"/>
      </c:barChart>
      <c:catAx>
        <c:axId val="75244288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crossAx val="75245824"/>
        <c:crosses val="autoZero"/>
        <c:auto val="1"/>
        <c:lblAlgn val="ctr"/>
        <c:lblOffset val="100"/>
        <c:noMultiLvlLbl val="0"/>
      </c:catAx>
      <c:valAx>
        <c:axId val="75245824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752442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ist!$G$48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ist!$F$49:$F$60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ist!$G$49:$G$60</c:f>
              <c:numCache>
                <c:formatCode>#,##0</c:formatCode>
                <c:ptCount val="12"/>
                <c:pt idx="0">
                  <c:v>8298</c:v>
                </c:pt>
                <c:pt idx="1">
                  <c:v>8277</c:v>
                </c:pt>
                <c:pt idx="2">
                  <c:v>9542</c:v>
                </c:pt>
                <c:pt idx="3">
                  <c:v>8751</c:v>
                </c:pt>
                <c:pt idx="4">
                  <c:v>9371</c:v>
                </c:pt>
                <c:pt idx="5">
                  <c:v>8160</c:v>
                </c:pt>
                <c:pt idx="6">
                  <c:v>9034</c:v>
                </c:pt>
                <c:pt idx="7">
                  <c:v>6960</c:v>
                </c:pt>
                <c:pt idx="8">
                  <c:v>8128</c:v>
                </c:pt>
                <c:pt idx="9">
                  <c:v>6737</c:v>
                </c:pt>
                <c:pt idx="10">
                  <c:v>9477</c:v>
                </c:pt>
                <c:pt idx="11">
                  <c:v>11118</c:v>
                </c:pt>
              </c:numCache>
            </c:numRef>
          </c:val>
        </c:ser>
        <c:ser>
          <c:idx val="1"/>
          <c:order val="1"/>
          <c:tx>
            <c:strRef>
              <c:f>ist!$H$48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ist!$F$49:$F$60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ist!$H$49:$H$60</c:f>
              <c:numCache>
                <c:formatCode>#,##0</c:formatCode>
                <c:ptCount val="12"/>
                <c:pt idx="0">
                  <c:v>7644</c:v>
                </c:pt>
                <c:pt idx="1">
                  <c:v>7881</c:v>
                </c:pt>
                <c:pt idx="2">
                  <c:v>8235</c:v>
                </c:pt>
                <c:pt idx="3">
                  <c:v>7567</c:v>
                </c:pt>
                <c:pt idx="4">
                  <c:v>7707</c:v>
                </c:pt>
                <c:pt idx="5">
                  <c:v>9215</c:v>
                </c:pt>
                <c:pt idx="6">
                  <c:v>7917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264832"/>
        <c:axId val="82266368"/>
      </c:barChart>
      <c:catAx>
        <c:axId val="82264832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crossAx val="82266368"/>
        <c:crosses val="autoZero"/>
        <c:auto val="1"/>
        <c:lblAlgn val="ctr"/>
        <c:lblOffset val="100"/>
        <c:noMultiLvlLbl val="0"/>
      </c:catAx>
      <c:valAx>
        <c:axId val="82266368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822648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ist!$G$69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ist!$F$70:$F$81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ist!$G$70:$G$81</c:f>
              <c:numCache>
                <c:formatCode>#,##0</c:formatCode>
                <c:ptCount val="12"/>
                <c:pt idx="0">
                  <c:v>4357</c:v>
                </c:pt>
                <c:pt idx="1">
                  <c:v>4641</c:v>
                </c:pt>
                <c:pt idx="2">
                  <c:v>5422</c:v>
                </c:pt>
                <c:pt idx="3">
                  <c:v>5311</c:v>
                </c:pt>
                <c:pt idx="4">
                  <c:v>5910</c:v>
                </c:pt>
                <c:pt idx="5">
                  <c:v>5271</c:v>
                </c:pt>
                <c:pt idx="6">
                  <c:v>5243</c:v>
                </c:pt>
                <c:pt idx="7">
                  <c:v>3524</c:v>
                </c:pt>
                <c:pt idx="8">
                  <c:v>4167</c:v>
                </c:pt>
                <c:pt idx="9">
                  <c:v>3148</c:v>
                </c:pt>
                <c:pt idx="10">
                  <c:v>4420</c:v>
                </c:pt>
                <c:pt idx="11">
                  <c:v>4454</c:v>
                </c:pt>
              </c:numCache>
            </c:numRef>
          </c:val>
        </c:ser>
        <c:ser>
          <c:idx val="1"/>
          <c:order val="1"/>
          <c:tx>
            <c:strRef>
              <c:f>ist!$H$69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ist!$F$70:$F$81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ist!$H$70:$H$81</c:f>
              <c:numCache>
                <c:formatCode>#,##0</c:formatCode>
                <c:ptCount val="12"/>
                <c:pt idx="0">
                  <c:v>3894</c:v>
                </c:pt>
                <c:pt idx="1">
                  <c:v>3081</c:v>
                </c:pt>
                <c:pt idx="2">
                  <c:v>3099</c:v>
                </c:pt>
                <c:pt idx="3">
                  <c:v>3059</c:v>
                </c:pt>
                <c:pt idx="4">
                  <c:v>3807</c:v>
                </c:pt>
                <c:pt idx="5">
                  <c:v>3996</c:v>
                </c:pt>
                <c:pt idx="6">
                  <c:v>3789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125568"/>
        <c:axId val="82127104"/>
      </c:barChart>
      <c:catAx>
        <c:axId val="82125568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crossAx val="82127104"/>
        <c:crosses val="autoZero"/>
        <c:auto val="1"/>
        <c:lblAlgn val="ctr"/>
        <c:lblOffset val="100"/>
        <c:noMultiLvlLbl val="0"/>
      </c:catAx>
      <c:valAx>
        <c:axId val="82127104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821255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tr-T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ist!$G$90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ist!$F$91:$F$102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ist!$G$91:$G$102</c:f>
              <c:numCache>
                <c:formatCode>#,##0</c:formatCode>
                <c:ptCount val="12"/>
                <c:pt idx="0">
                  <c:v>5580</c:v>
                </c:pt>
                <c:pt idx="1">
                  <c:v>6053</c:v>
                </c:pt>
                <c:pt idx="2">
                  <c:v>6606</c:v>
                </c:pt>
                <c:pt idx="3">
                  <c:v>6729</c:v>
                </c:pt>
                <c:pt idx="4">
                  <c:v>6749</c:v>
                </c:pt>
                <c:pt idx="5">
                  <c:v>5926</c:v>
                </c:pt>
                <c:pt idx="6">
                  <c:v>6391</c:v>
                </c:pt>
                <c:pt idx="7">
                  <c:v>4446</c:v>
                </c:pt>
                <c:pt idx="8">
                  <c:v>6219</c:v>
                </c:pt>
                <c:pt idx="9">
                  <c:v>4981</c:v>
                </c:pt>
                <c:pt idx="10">
                  <c:v>7038</c:v>
                </c:pt>
                <c:pt idx="11">
                  <c:v>8350</c:v>
                </c:pt>
              </c:numCache>
            </c:numRef>
          </c:val>
        </c:ser>
        <c:ser>
          <c:idx val="1"/>
          <c:order val="1"/>
          <c:tx>
            <c:strRef>
              <c:f>ist!$H$90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ist!$F$91:$F$102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ist!$H$91:$H$102</c:f>
              <c:numCache>
                <c:formatCode>#,##0</c:formatCode>
                <c:ptCount val="12"/>
                <c:pt idx="0">
                  <c:v>5951</c:v>
                </c:pt>
                <c:pt idx="1">
                  <c:v>6159</c:v>
                </c:pt>
                <c:pt idx="2">
                  <c:v>6384</c:v>
                </c:pt>
                <c:pt idx="3">
                  <c:v>6504</c:v>
                </c:pt>
                <c:pt idx="4">
                  <c:v>6338</c:v>
                </c:pt>
                <c:pt idx="5">
                  <c:v>6041</c:v>
                </c:pt>
                <c:pt idx="6">
                  <c:v>5410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335232"/>
        <c:axId val="82336768"/>
      </c:barChart>
      <c:catAx>
        <c:axId val="82335232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crossAx val="82336768"/>
        <c:crosses val="autoZero"/>
        <c:auto val="1"/>
        <c:lblAlgn val="ctr"/>
        <c:lblOffset val="100"/>
        <c:noMultiLvlLbl val="0"/>
      </c:catAx>
      <c:valAx>
        <c:axId val="82336768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823352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tr-T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ist!$G$111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11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ist!$F$112:$F$123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ist!$G$112:$G$123</c:f>
              <c:numCache>
                <c:formatCode>#,##0</c:formatCode>
                <c:ptCount val="12"/>
                <c:pt idx="0">
                  <c:v>9937</c:v>
                </c:pt>
                <c:pt idx="1">
                  <c:v>10694</c:v>
                </c:pt>
                <c:pt idx="2">
                  <c:v>12028</c:v>
                </c:pt>
                <c:pt idx="3">
                  <c:v>12040</c:v>
                </c:pt>
                <c:pt idx="4">
                  <c:v>12659</c:v>
                </c:pt>
                <c:pt idx="5">
                  <c:v>11197</c:v>
                </c:pt>
                <c:pt idx="6">
                  <c:v>11634</c:v>
                </c:pt>
                <c:pt idx="7">
                  <c:v>7970</c:v>
                </c:pt>
                <c:pt idx="8">
                  <c:v>10386</c:v>
                </c:pt>
                <c:pt idx="9">
                  <c:v>8129</c:v>
                </c:pt>
                <c:pt idx="10">
                  <c:v>11458</c:v>
                </c:pt>
                <c:pt idx="11">
                  <c:v>12804</c:v>
                </c:pt>
              </c:numCache>
            </c:numRef>
          </c:val>
        </c:ser>
        <c:ser>
          <c:idx val="1"/>
          <c:order val="1"/>
          <c:tx>
            <c:strRef>
              <c:f>ist!$H$111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ist!$F$112:$F$123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ist!$H$112:$H$123</c:f>
              <c:numCache>
                <c:formatCode>#,##0</c:formatCode>
                <c:ptCount val="12"/>
                <c:pt idx="0">
                  <c:v>9845</c:v>
                </c:pt>
                <c:pt idx="1">
                  <c:v>9240</c:v>
                </c:pt>
                <c:pt idx="2">
                  <c:v>9483</c:v>
                </c:pt>
                <c:pt idx="3">
                  <c:v>9563</c:v>
                </c:pt>
                <c:pt idx="4">
                  <c:v>10145</c:v>
                </c:pt>
                <c:pt idx="5">
                  <c:v>10037</c:v>
                </c:pt>
                <c:pt idx="6">
                  <c:v>9199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449920"/>
        <c:axId val="82451456"/>
      </c:barChart>
      <c:catAx>
        <c:axId val="82449920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crossAx val="82451456"/>
        <c:crosses val="autoZero"/>
        <c:auto val="1"/>
        <c:lblAlgn val="ctr"/>
        <c:lblOffset val="100"/>
        <c:noMultiLvlLbl val="0"/>
      </c:catAx>
      <c:valAx>
        <c:axId val="82451456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824499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tr-T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ist!$G$132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ist!$F$133:$F$144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ist!$G$133:$G$144</c:f>
              <c:numCache>
                <c:formatCode>#,##0</c:formatCode>
                <c:ptCount val="12"/>
                <c:pt idx="0">
                  <c:v>18235</c:v>
                </c:pt>
                <c:pt idx="1">
                  <c:v>18971</c:v>
                </c:pt>
                <c:pt idx="2">
                  <c:v>21570</c:v>
                </c:pt>
                <c:pt idx="3">
                  <c:v>20791</c:v>
                </c:pt>
                <c:pt idx="4">
                  <c:v>22030</c:v>
                </c:pt>
                <c:pt idx="5">
                  <c:v>19357</c:v>
                </c:pt>
                <c:pt idx="6">
                  <c:v>20668</c:v>
                </c:pt>
                <c:pt idx="7">
                  <c:v>14930</c:v>
                </c:pt>
                <c:pt idx="8">
                  <c:v>18514</c:v>
                </c:pt>
                <c:pt idx="9">
                  <c:v>14866</c:v>
                </c:pt>
                <c:pt idx="10">
                  <c:v>20935</c:v>
                </c:pt>
                <c:pt idx="11">
                  <c:v>23922</c:v>
                </c:pt>
              </c:numCache>
            </c:numRef>
          </c:val>
        </c:ser>
        <c:ser>
          <c:idx val="1"/>
          <c:order val="1"/>
          <c:tx>
            <c:strRef>
              <c:f>ist!$H$132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ist!$F$133:$F$144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ist!$H$133:$H$144</c:f>
              <c:numCache>
                <c:formatCode>#,##0</c:formatCode>
                <c:ptCount val="12"/>
                <c:pt idx="0">
                  <c:v>17489</c:v>
                </c:pt>
                <c:pt idx="1">
                  <c:v>17121</c:v>
                </c:pt>
                <c:pt idx="2">
                  <c:v>17718</c:v>
                </c:pt>
                <c:pt idx="3">
                  <c:v>17130</c:v>
                </c:pt>
                <c:pt idx="4">
                  <c:v>17852</c:v>
                </c:pt>
                <c:pt idx="5">
                  <c:v>19252</c:v>
                </c:pt>
                <c:pt idx="6">
                  <c:v>17116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572800"/>
        <c:axId val="82574336"/>
      </c:barChart>
      <c:catAx>
        <c:axId val="82572800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crossAx val="82574336"/>
        <c:crosses val="autoZero"/>
        <c:auto val="1"/>
        <c:lblAlgn val="ctr"/>
        <c:lblOffset val="100"/>
        <c:noMultiLvlLbl val="0"/>
      </c:catAx>
      <c:valAx>
        <c:axId val="82574336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825728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tr-T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tr!$G$6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tr!$F$7:$F$18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tr!$G$7:$G$18</c:f>
              <c:numCache>
                <c:formatCode>#,##0</c:formatCode>
                <c:ptCount val="12"/>
                <c:pt idx="0">
                  <c:v>16199</c:v>
                </c:pt>
                <c:pt idx="1">
                  <c:v>16184</c:v>
                </c:pt>
                <c:pt idx="2">
                  <c:v>17682</c:v>
                </c:pt>
                <c:pt idx="3">
                  <c:v>16918</c:v>
                </c:pt>
                <c:pt idx="4">
                  <c:v>19286</c:v>
                </c:pt>
                <c:pt idx="5">
                  <c:v>19178</c:v>
                </c:pt>
                <c:pt idx="6">
                  <c:v>20928</c:v>
                </c:pt>
                <c:pt idx="7">
                  <c:v>14243</c:v>
                </c:pt>
                <c:pt idx="8">
                  <c:v>17075</c:v>
                </c:pt>
                <c:pt idx="9">
                  <c:v>11863</c:v>
                </c:pt>
                <c:pt idx="10">
                  <c:v>16956</c:v>
                </c:pt>
                <c:pt idx="11">
                  <c:v>17443</c:v>
                </c:pt>
              </c:numCache>
            </c:numRef>
          </c:val>
        </c:ser>
        <c:ser>
          <c:idx val="1"/>
          <c:order val="1"/>
          <c:tx>
            <c:strRef>
              <c:f>tr!$H$6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tr!$F$7:$F$18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tr!$H$7:$H$18</c:f>
              <c:numCache>
                <c:formatCode>#,##0</c:formatCode>
                <c:ptCount val="12"/>
                <c:pt idx="0">
                  <c:v>14759</c:v>
                </c:pt>
                <c:pt idx="1">
                  <c:v>10803</c:v>
                </c:pt>
                <c:pt idx="2">
                  <c:v>10955</c:v>
                </c:pt>
                <c:pt idx="3">
                  <c:v>10144</c:v>
                </c:pt>
                <c:pt idx="4">
                  <c:v>13124</c:v>
                </c:pt>
                <c:pt idx="5">
                  <c:v>13791</c:v>
                </c:pt>
                <c:pt idx="6">
                  <c:v>13831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970112"/>
        <c:axId val="82971648"/>
      </c:barChart>
      <c:catAx>
        <c:axId val="82970112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crossAx val="82971648"/>
        <c:crosses val="autoZero"/>
        <c:auto val="1"/>
        <c:lblAlgn val="ctr"/>
        <c:lblOffset val="100"/>
        <c:noMultiLvlLbl val="0"/>
      </c:catAx>
      <c:valAx>
        <c:axId val="82971648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829701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tr-T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tr!$G$27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tr!$F$28:$F$39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tr!$G$28:$G$39</c:f>
              <c:numCache>
                <c:formatCode>#,##0</c:formatCode>
                <c:ptCount val="12"/>
                <c:pt idx="0">
                  <c:v>22964</c:v>
                </c:pt>
                <c:pt idx="1">
                  <c:v>23337</c:v>
                </c:pt>
                <c:pt idx="2">
                  <c:v>25370</c:v>
                </c:pt>
                <c:pt idx="3">
                  <c:v>24315</c:v>
                </c:pt>
                <c:pt idx="4">
                  <c:v>26763</c:v>
                </c:pt>
                <c:pt idx="5">
                  <c:v>24167</c:v>
                </c:pt>
                <c:pt idx="6">
                  <c:v>28296</c:v>
                </c:pt>
                <c:pt idx="7">
                  <c:v>24574</c:v>
                </c:pt>
                <c:pt idx="8">
                  <c:v>29703</c:v>
                </c:pt>
                <c:pt idx="9">
                  <c:v>23500</c:v>
                </c:pt>
                <c:pt idx="10">
                  <c:v>31299</c:v>
                </c:pt>
                <c:pt idx="11">
                  <c:v>40886</c:v>
                </c:pt>
              </c:numCache>
            </c:numRef>
          </c:val>
        </c:ser>
        <c:ser>
          <c:idx val="1"/>
          <c:order val="1"/>
          <c:tx>
            <c:strRef>
              <c:f>tr!$H$27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tr!$F$28:$F$39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tr!$H$28:$H$39</c:f>
              <c:numCache>
                <c:formatCode>#,##0</c:formatCode>
                <c:ptCount val="12"/>
                <c:pt idx="0">
                  <c:v>25396</c:v>
                </c:pt>
                <c:pt idx="1">
                  <c:v>27271</c:v>
                </c:pt>
                <c:pt idx="2">
                  <c:v>31028</c:v>
                </c:pt>
                <c:pt idx="3">
                  <c:v>27411</c:v>
                </c:pt>
                <c:pt idx="4">
                  <c:v>28332</c:v>
                </c:pt>
                <c:pt idx="5">
                  <c:v>28829</c:v>
                </c:pt>
                <c:pt idx="6">
                  <c:v>25542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047168"/>
        <c:axId val="83048704"/>
      </c:barChart>
      <c:catAx>
        <c:axId val="83047168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crossAx val="83048704"/>
        <c:crosses val="autoZero"/>
        <c:auto val="1"/>
        <c:lblAlgn val="ctr"/>
        <c:lblOffset val="100"/>
        <c:noMultiLvlLbl val="0"/>
      </c:catAx>
      <c:valAx>
        <c:axId val="83048704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830471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tr-T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511730"/>
          </a:xfrm>
          <a:prstGeom prst="rect">
            <a:avLst/>
          </a:prstGeom>
        </p:spPr>
        <p:txBody>
          <a:bodyPr vert="horz" lIns="99058" tIns="49529" rIns="99058" bIns="49529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1730"/>
          </a:xfrm>
          <a:prstGeom prst="rect">
            <a:avLst/>
          </a:prstGeom>
        </p:spPr>
        <p:txBody>
          <a:bodyPr vert="horz" lIns="99058" tIns="49529" rIns="99058" bIns="49529" rtlCol="0"/>
          <a:lstStyle>
            <a:lvl1pPr algn="r">
              <a:defRPr sz="1300"/>
            </a:lvl1pPr>
          </a:lstStyle>
          <a:p>
            <a:fld id="{A9BF0811-8A35-4E1B-8DF0-50D2D1B32A36}" type="datetimeFigureOut">
              <a:rPr lang="tr-TR" smtClean="0"/>
              <a:t>25.08.2014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8" tIns="49529" rIns="99058" bIns="49529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710248" y="4861443"/>
            <a:ext cx="5681980" cy="4605575"/>
          </a:xfrm>
          <a:prstGeom prst="rect">
            <a:avLst/>
          </a:prstGeom>
        </p:spPr>
        <p:txBody>
          <a:bodyPr vert="horz" lIns="99058" tIns="49529" rIns="99058" bIns="49529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7739" cy="511730"/>
          </a:xfrm>
          <a:prstGeom prst="rect">
            <a:avLst/>
          </a:prstGeom>
        </p:spPr>
        <p:txBody>
          <a:bodyPr vert="horz" lIns="99058" tIns="49529" rIns="99058" bIns="49529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4023093" y="9721106"/>
            <a:ext cx="3077739" cy="511730"/>
          </a:xfrm>
          <a:prstGeom prst="rect">
            <a:avLst/>
          </a:prstGeom>
        </p:spPr>
        <p:txBody>
          <a:bodyPr vert="horz" lIns="99058" tIns="49529" rIns="99058" bIns="49529" rtlCol="0" anchor="b"/>
          <a:lstStyle>
            <a:lvl1pPr algn="r">
              <a:defRPr sz="1300"/>
            </a:lvl1pPr>
          </a:lstStyle>
          <a:p>
            <a:fld id="{AEAE093C-4262-474A-A334-7B199B528C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9065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430800"/>
          </a:xfrm>
        </p:spPr>
        <p:txBody>
          <a:bodyPr lIns="360000"/>
          <a:lstStyle>
            <a:lvl1pPr algn="l">
              <a:defRPr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3454584"/>
            <a:ext cx="9144000" cy="3430800"/>
          </a:xfrm>
          <a:noFill/>
        </p:spPr>
        <p:txBody>
          <a:bodyPr lIns="360000"/>
          <a:lstStyle>
            <a:lvl1pPr marL="0" indent="0" algn="l">
              <a:buNone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B3F5-5839-4E0D-8B20-450BAA25966E}" type="datetime1">
              <a:rPr lang="tr-TR" smtClean="0"/>
              <a:t>25.08.2014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8DCE-C37D-4CB7-9A9A-13227B0F97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818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BC51-7F44-400D-AAB8-18F95AB8909B}" type="datetime1">
              <a:rPr lang="tr-TR" smtClean="0"/>
              <a:t>25.08.2014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8DCE-C37D-4CB7-9A9A-13227B0F97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6451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591A-D4BA-40C3-9CAA-7E2CF30FB3D3}" type="datetime1">
              <a:rPr lang="tr-TR" smtClean="0"/>
              <a:t>25.08.2014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8DCE-C37D-4CB7-9A9A-13227B0F97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873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noFill/>
        </p:spPr>
        <p:txBody>
          <a:bodyPr lIns="180000"/>
          <a:lstStyle>
            <a:lvl1pPr algn="l">
              <a:defRPr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defRPr>
            </a:lvl1pPr>
            <a:lvl2pPr>
              <a:defRPr sz="160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defRPr>
            </a:lvl2pPr>
            <a:lvl3pPr>
              <a:defRPr sz="140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defRPr>
            </a:lvl3pPr>
            <a:lvl4pPr>
              <a:defRPr sz="120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defRPr>
            </a:lvl4pPr>
            <a:lvl5pPr>
              <a:defRPr sz="120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107504" y="6448251"/>
            <a:ext cx="2133600" cy="365125"/>
          </a:xfrm>
        </p:spPr>
        <p:txBody>
          <a:bodyPr/>
          <a:lstStyle>
            <a:lvl1pPr>
              <a:defRPr>
                <a:latin typeface="Bookman Old Style" pitchFamily="18" charset="0"/>
              </a:defRPr>
            </a:lvl1pPr>
          </a:lstStyle>
          <a:p>
            <a:fld id="{BD04DA95-568C-4A20-8861-BDF0A6B93FF1}" type="datetime1">
              <a:rPr lang="tr-TR" smtClean="0"/>
              <a:pPr/>
              <a:t>25.08.2014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>
            <a:lvl1pPr>
              <a:defRPr>
                <a:latin typeface="Bookman Old Style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316416" y="6332036"/>
            <a:ext cx="432048" cy="365125"/>
          </a:xfrm>
          <a:ln>
            <a:noFill/>
          </a:ln>
        </p:spPr>
        <p:txBody>
          <a:bodyPr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defRPr>
            </a:lvl1pPr>
          </a:lstStyle>
          <a:p>
            <a:fld id="{A9678DCE-C37D-4CB7-9A9A-13227B0F975F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7" name="Düz Bağlayıcı 6"/>
          <p:cNvCxnSpPr/>
          <p:nvPr userDrawn="1"/>
        </p:nvCxnSpPr>
        <p:spPr>
          <a:xfrm flipH="1" flipV="1">
            <a:off x="1835696" y="6514599"/>
            <a:ext cx="6408712" cy="334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7"/>
          <p:cNvCxnSpPr/>
          <p:nvPr userDrawn="1"/>
        </p:nvCxnSpPr>
        <p:spPr>
          <a:xfrm>
            <a:off x="0" y="6514933"/>
            <a:ext cx="341784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Bağlayıcı 11"/>
          <p:cNvCxnSpPr/>
          <p:nvPr userDrawn="1"/>
        </p:nvCxnSpPr>
        <p:spPr>
          <a:xfrm>
            <a:off x="8820472" y="6514599"/>
            <a:ext cx="323528" cy="334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 userDrawn="1"/>
        </p:nvCxnSpPr>
        <p:spPr>
          <a:xfrm flipH="1" flipV="1">
            <a:off x="0" y="908720"/>
            <a:ext cx="9144000" cy="334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E:\danışmanlık\konutder\logo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19781"/>
            <a:ext cx="1080120" cy="389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73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9AF2-898A-41AB-890C-1E5C4A8721E9}" type="datetime1">
              <a:rPr lang="tr-TR" smtClean="0"/>
              <a:t>25.08.2014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8DCE-C37D-4CB7-9A9A-13227B0F97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06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388C-31CF-463D-BCD4-F3D314E97047}" type="datetime1">
              <a:rPr lang="tr-TR" smtClean="0"/>
              <a:t>25.08.2014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8DCE-C37D-4CB7-9A9A-13227B0F97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000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C84D-E1A5-435A-A665-E1BC4E6C2081}" type="datetime1">
              <a:rPr lang="tr-TR" smtClean="0"/>
              <a:t>25.08.2014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8DCE-C37D-4CB7-9A9A-13227B0F97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81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BE77-C738-4576-B3DF-160130588FC7}" type="datetime1">
              <a:rPr lang="tr-TR" smtClean="0"/>
              <a:t>25.08.2014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8DCE-C37D-4CB7-9A9A-13227B0F97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428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6D80-4A0B-4558-8E5F-5B4928E5C668}" type="datetime1">
              <a:rPr lang="tr-TR" smtClean="0"/>
              <a:t>25.08.2014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8DCE-C37D-4CB7-9A9A-13227B0F97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1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8E0C-10AB-4232-830E-128EDAB574FA}" type="datetime1">
              <a:rPr lang="tr-TR" smtClean="0"/>
              <a:t>25.08.2014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8DCE-C37D-4CB7-9A9A-13227B0F97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7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1071-A21B-4871-B00B-A164A50568CC}" type="datetime1">
              <a:rPr lang="tr-TR" smtClean="0"/>
              <a:t>25.08.2014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8DCE-C37D-4CB7-9A9A-13227B0F97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83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Bookman Old Style" pitchFamily="18" charset="0"/>
              </a:defRPr>
            </a:lvl1pPr>
          </a:lstStyle>
          <a:p>
            <a:fld id="{5CBECDFD-D201-464A-AE50-A3D2103B32AF}" type="datetime1">
              <a:rPr lang="tr-TR" smtClean="0"/>
              <a:pPr/>
              <a:t>25.08.2014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man Old Style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Bookman Old Style" pitchFamily="18" charset="0"/>
              </a:defRPr>
            </a:lvl1pPr>
          </a:lstStyle>
          <a:p>
            <a:fld id="{A9678DCE-C37D-4CB7-9A9A-13227B0F975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632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2">
              <a:lumMod val="50000"/>
            </a:schemeClr>
          </a:solidFill>
          <a:latin typeface="Bookman Old Style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>
              <a:lumMod val="50000"/>
            </a:schemeClr>
          </a:solidFill>
          <a:latin typeface="Bookman Old Style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50000"/>
            </a:schemeClr>
          </a:solidFill>
          <a:latin typeface="Bookman Old Style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Bookman Old Style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50000"/>
            </a:schemeClr>
          </a:solidFill>
          <a:latin typeface="Bookman Old Style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50000"/>
            </a:schemeClr>
          </a:solidFill>
          <a:latin typeface="Bookman Old Style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4077072"/>
            <a:ext cx="9144000" cy="28083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b="1" dirty="0" smtClean="0"/>
              <a:t>Konut Satış İstatistikleri Bülteni</a:t>
            </a:r>
          </a:p>
          <a:p>
            <a:pPr>
              <a:spcBef>
                <a:spcPts val="0"/>
              </a:spcBef>
            </a:pPr>
            <a:r>
              <a:rPr lang="tr-TR" b="1" dirty="0" smtClean="0"/>
              <a:t>Temmuz 2014</a:t>
            </a:r>
          </a:p>
        </p:txBody>
      </p:sp>
      <p:pic>
        <p:nvPicPr>
          <p:cNvPr id="1028" name="Picture 4" descr="Konut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2656"/>
            <a:ext cx="2390775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04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2780928"/>
            <a:ext cx="9144000" cy="1728192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tr-TR" b="1" dirty="0" smtClean="0"/>
              <a:t>TÜRKİYE</a:t>
            </a:r>
          </a:p>
        </p:txBody>
      </p:sp>
    </p:spTree>
    <p:extLst>
      <p:ext uri="{BB962C8B-B14F-4D97-AF65-F5344CB8AC3E}">
        <p14:creationId xmlns:p14="http://schemas.microsoft.com/office/powerpoint/2010/main" val="179750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TÜRKİYE - Birinci El - İpotekli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8DCE-C37D-4CB7-9A9A-13227B0F975F}" type="slidenum">
              <a:rPr lang="tr-TR" smtClean="0"/>
              <a:pPr/>
              <a:t>11</a:t>
            </a:fld>
            <a:endParaRPr lang="tr-TR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444848"/>
              </p:ext>
            </p:extLst>
          </p:nvPr>
        </p:nvGraphicFramePr>
        <p:xfrm>
          <a:off x="395536" y="1844824"/>
          <a:ext cx="2527300" cy="2901315"/>
        </p:xfrm>
        <a:graphic>
          <a:graphicData uri="http://schemas.openxmlformats.org/drawingml/2006/table">
            <a:tbl>
              <a:tblPr/>
              <a:tblGrid>
                <a:gridCol w="522562"/>
                <a:gridCol w="684081"/>
                <a:gridCol w="684081"/>
                <a:gridCol w="636576"/>
              </a:tblGrid>
              <a:tr h="2000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TÜRKİYE - Birinci El - İpotekli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16.199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14.759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16.184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10.803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17.682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10.955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16.918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10.144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19.286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19.178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13.791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20.928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13.831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14.243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17.075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11.863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16.956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17.443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6099394"/>
              </p:ext>
            </p:extLst>
          </p:nvPr>
        </p:nvGraphicFramePr>
        <p:xfrm>
          <a:off x="3131840" y="1844824"/>
          <a:ext cx="576064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518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TÜRKİYE - Birinci El - </a:t>
            </a:r>
            <a:r>
              <a:rPr lang="tr-TR" dirty="0" smtClean="0"/>
              <a:t>Diğer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8DCE-C37D-4CB7-9A9A-13227B0F975F}" type="slidenum">
              <a:rPr lang="tr-TR" smtClean="0"/>
              <a:pPr/>
              <a:t>12</a:t>
            </a:fld>
            <a:endParaRPr lang="tr-TR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502151"/>
              </p:ext>
            </p:extLst>
          </p:nvPr>
        </p:nvGraphicFramePr>
        <p:xfrm>
          <a:off x="395536" y="1916832"/>
          <a:ext cx="2527300" cy="2901315"/>
        </p:xfrm>
        <a:graphic>
          <a:graphicData uri="http://schemas.openxmlformats.org/drawingml/2006/table">
            <a:tbl>
              <a:tblPr/>
              <a:tblGrid>
                <a:gridCol w="522562"/>
                <a:gridCol w="684081"/>
                <a:gridCol w="684081"/>
                <a:gridCol w="636576"/>
              </a:tblGrid>
              <a:tr h="2000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TÜRKİYE - Birinci El - Diğer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22.964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25.396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23.337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27.271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25.370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31.028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24.315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27.411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26.763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28.332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24.167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28.829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28.296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25.542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24.574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29.703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31.299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40.886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7577439"/>
              </p:ext>
            </p:extLst>
          </p:nvPr>
        </p:nvGraphicFramePr>
        <p:xfrm>
          <a:off x="3203848" y="1988840"/>
          <a:ext cx="568863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744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TÜRKİYE - Birinci El - (Tümü)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8DCE-C37D-4CB7-9A9A-13227B0F975F}" type="slidenum">
              <a:rPr lang="tr-TR" smtClean="0"/>
              <a:pPr/>
              <a:t>13</a:t>
            </a:fld>
            <a:endParaRPr lang="tr-TR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100513"/>
              </p:ext>
            </p:extLst>
          </p:nvPr>
        </p:nvGraphicFramePr>
        <p:xfrm>
          <a:off x="395536" y="1916832"/>
          <a:ext cx="2527300" cy="2901315"/>
        </p:xfrm>
        <a:graphic>
          <a:graphicData uri="http://schemas.openxmlformats.org/drawingml/2006/table">
            <a:tbl>
              <a:tblPr/>
              <a:tblGrid>
                <a:gridCol w="522562"/>
                <a:gridCol w="684081"/>
                <a:gridCol w="684081"/>
                <a:gridCol w="636576"/>
              </a:tblGrid>
              <a:tr h="2000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TÜRKİYE - Birinci El - (Tümü)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39.163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40.155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39.521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38.074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43.052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41.983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41.233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37.555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46.049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41.456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43.345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42.620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49.224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39.373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38.817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46.778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35.363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48.255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58.329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4411523"/>
              </p:ext>
            </p:extLst>
          </p:nvPr>
        </p:nvGraphicFramePr>
        <p:xfrm>
          <a:off x="3275856" y="1916832"/>
          <a:ext cx="554461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867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TÜRKİYE - İkinci El - İpotekli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8DCE-C37D-4CB7-9A9A-13227B0F975F}" type="slidenum">
              <a:rPr lang="tr-TR" smtClean="0"/>
              <a:pPr/>
              <a:t>14</a:t>
            </a:fld>
            <a:endParaRPr lang="tr-TR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758094"/>
              </p:ext>
            </p:extLst>
          </p:nvPr>
        </p:nvGraphicFramePr>
        <p:xfrm>
          <a:off x="323528" y="1844824"/>
          <a:ext cx="2527300" cy="2901315"/>
        </p:xfrm>
        <a:graphic>
          <a:graphicData uri="http://schemas.openxmlformats.org/drawingml/2006/table">
            <a:tbl>
              <a:tblPr/>
              <a:tblGrid>
                <a:gridCol w="522562"/>
                <a:gridCol w="684081"/>
                <a:gridCol w="684081"/>
                <a:gridCol w="636576"/>
              </a:tblGrid>
              <a:tr h="2000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TÜRKİYE - İkinci El - İpotekli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20.382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17.287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20.966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24.127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13.510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23.894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13.303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25.984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16.636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24.585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18.238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25.125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17.081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17.316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20.760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14.474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19.644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18.900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5020160"/>
              </p:ext>
            </p:extLst>
          </p:nvPr>
        </p:nvGraphicFramePr>
        <p:xfrm>
          <a:off x="3059832" y="1916832"/>
          <a:ext cx="561662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976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TÜRKİYE - İkinci El - Diğer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8DCE-C37D-4CB7-9A9A-13227B0F975F}" type="slidenum">
              <a:rPr lang="tr-TR" smtClean="0"/>
              <a:pPr/>
              <a:t>15</a:t>
            </a:fld>
            <a:endParaRPr lang="tr-TR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649745"/>
              </p:ext>
            </p:extLst>
          </p:nvPr>
        </p:nvGraphicFramePr>
        <p:xfrm>
          <a:off x="395536" y="1772816"/>
          <a:ext cx="2527300" cy="2901315"/>
        </p:xfrm>
        <a:graphic>
          <a:graphicData uri="http://schemas.openxmlformats.org/drawingml/2006/table">
            <a:tbl>
              <a:tblPr/>
              <a:tblGrid>
                <a:gridCol w="522562"/>
                <a:gridCol w="684081"/>
                <a:gridCol w="684081"/>
                <a:gridCol w="636576"/>
              </a:tblGrid>
              <a:tr h="2000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TÜRKİYE - İkinci El - Diğer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27.899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30.197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28.032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31.267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30.777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30.254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32.752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31.228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32.285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28.494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32.078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32.287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28.647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28.347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34.742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26.507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34.782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38.555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0988047"/>
              </p:ext>
            </p:extLst>
          </p:nvPr>
        </p:nvGraphicFramePr>
        <p:xfrm>
          <a:off x="3203848" y="1916832"/>
          <a:ext cx="561662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455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TÜRKİYE - İkinci El - (Tümü)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8DCE-C37D-4CB7-9A9A-13227B0F975F}" type="slidenum">
              <a:rPr lang="tr-TR" smtClean="0"/>
              <a:pPr/>
              <a:t>16</a:t>
            </a:fld>
            <a:endParaRPr lang="tr-TR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237135"/>
              </p:ext>
            </p:extLst>
          </p:nvPr>
        </p:nvGraphicFramePr>
        <p:xfrm>
          <a:off x="251520" y="1916832"/>
          <a:ext cx="2527300" cy="2901315"/>
        </p:xfrm>
        <a:graphic>
          <a:graphicData uri="http://schemas.openxmlformats.org/drawingml/2006/table">
            <a:tbl>
              <a:tblPr/>
              <a:tblGrid>
                <a:gridCol w="522562"/>
                <a:gridCol w="684081"/>
                <a:gridCol w="684081"/>
                <a:gridCol w="636576"/>
              </a:tblGrid>
              <a:tr h="2000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TÜRKİYE - İkinci El - (Tümü)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48.281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47.484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48.998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44.523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54.904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45.634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54.148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46.055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57.212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48.921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53.079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50.316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57.412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45.728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45.663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55.502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40.981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54.426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57.455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451928"/>
              </p:ext>
            </p:extLst>
          </p:nvPr>
        </p:nvGraphicFramePr>
        <p:xfrm>
          <a:off x="3059832" y="1988840"/>
          <a:ext cx="583264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904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TÜRKİYE - (Tümü) - (Tümü)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8DCE-C37D-4CB7-9A9A-13227B0F975F}" type="slidenum">
              <a:rPr lang="tr-TR" smtClean="0"/>
              <a:pPr/>
              <a:t>17</a:t>
            </a:fld>
            <a:endParaRPr lang="tr-TR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787901"/>
              </p:ext>
            </p:extLst>
          </p:nvPr>
        </p:nvGraphicFramePr>
        <p:xfrm>
          <a:off x="251520" y="1844824"/>
          <a:ext cx="2527300" cy="2901315"/>
        </p:xfrm>
        <a:graphic>
          <a:graphicData uri="http://schemas.openxmlformats.org/drawingml/2006/table">
            <a:tbl>
              <a:tblPr/>
              <a:tblGrid>
                <a:gridCol w="522562"/>
                <a:gridCol w="684081"/>
                <a:gridCol w="684081"/>
                <a:gridCol w="636576"/>
              </a:tblGrid>
              <a:tr h="2000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TÜRKİYE - (Tümü) - (Tümü)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87.444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87.639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88.519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82.597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97.956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87.617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95.381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83.610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103.261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90.377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96.424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92.936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106.636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85.101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84.480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102.280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76.344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102.681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115.784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7095637"/>
              </p:ext>
            </p:extLst>
          </p:nvPr>
        </p:nvGraphicFramePr>
        <p:xfrm>
          <a:off x="2987824" y="1916832"/>
          <a:ext cx="583264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713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2780928"/>
            <a:ext cx="9144000" cy="1728192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tr-TR" b="1" dirty="0" smtClean="0"/>
              <a:t>İSTANBUL</a:t>
            </a:r>
          </a:p>
        </p:txBody>
      </p:sp>
    </p:spTree>
    <p:extLst>
      <p:ext uri="{BB962C8B-B14F-4D97-AF65-F5344CB8AC3E}">
        <p14:creationId xmlns:p14="http://schemas.microsoft.com/office/powerpoint/2010/main" val="96949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İSTANBUL - </a:t>
            </a:r>
            <a:r>
              <a:rPr lang="en-US" dirty="0" err="1"/>
              <a:t>Birinci</a:t>
            </a:r>
            <a:r>
              <a:rPr lang="en-US" dirty="0"/>
              <a:t> El - </a:t>
            </a:r>
            <a:r>
              <a:rPr lang="en-US" dirty="0" err="1" smtClean="0"/>
              <a:t>İpotekli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8DCE-C37D-4CB7-9A9A-13227B0F975F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107504" y="6093296"/>
            <a:ext cx="996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Kaynak: TÜİK</a:t>
            </a:r>
            <a:endParaRPr lang="en-US" sz="1200" dirty="0"/>
          </a:p>
        </p:txBody>
      </p:sp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482102"/>
              </p:ext>
            </p:extLst>
          </p:nvPr>
        </p:nvGraphicFramePr>
        <p:xfrm>
          <a:off x="467544" y="1700808"/>
          <a:ext cx="2527300" cy="2901315"/>
        </p:xfrm>
        <a:graphic>
          <a:graphicData uri="http://schemas.openxmlformats.org/drawingml/2006/table">
            <a:tbl>
              <a:tblPr/>
              <a:tblGrid>
                <a:gridCol w="522562"/>
                <a:gridCol w="684081"/>
                <a:gridCol w="684081"/>
                <a:gridCol w="636576"/>
              </a:tblGrid>
              <a:tr h="2000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İSTANBUL - Birinci El - İpotekli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3.986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Grafi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1030708"/>
              </p:ext>
            </p:extLst>
          </p:nvPr>
        </p:nvGraphicFramePr>
        <p:xfrm>
          <a:off x="3275856" y="1844824"/>
          <a:ext cx="540060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72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İSTANBUL - Birinci El - </a:t>
            </a:r>
            <a:r>
              <a:rPr lang="tr-TR" dirty="0" smtClean="0"/>
              <a:t>Diğer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8DCE-C37D-4CB7-9A9A-13227B0F975F}" type="slidenum">
              <a:rPr lang="tr-TR" smtClean="0"/>
              <a:pPr/>
              <a:t>4</a:t>
            </a:fld>
            <a:endParaRPr lang="tr-TR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129712"/>
              </p:ext>
            </p:extLst>
          </p:nvPr>
        </p:nvGraphicFramePr>
        <p:xfrm>
          <a:off x="395536" y="1772816"/>
          <a:ext cx="2527300" cy="2901315"/>
        </p:xfrm>
        <a:graphic>
          <a:graphicData uri="http://schemas.openxmlformats.org/drawingml/2006/table">
            <a:tbl>
              <a:tblPr/>
              <a:tblGrid>
                <a:gridCol w="522562"/>
                <a:gridCol w="684081"/>
                <a:gridCol w="684081"/>
                <a:gridCol w="636576"/>
              </a:tblGrid>
              <a:tr h="2000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İSTANBUL - Birinci El - Diğer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4.944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4.959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5.924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6.503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011891"/>
              </p:ext>
            </p:extLst>
          </p:nvPr>
        </p:nvGraphicFramePr>
        <p:xfrm>
          <a:off x="3275856" y="1772816"/>
          <a:ext cx="547260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6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İSTANBUL - Birinci El - (Tümü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8DCE-C37D-4CB7-9A9A-13227B0F975F}" type="slidenum">
              <a:rPr lang="tr-TR" smtClean="0"/>
              <a:pPr/>
              <a:t>5</a:t>
            </a:fld>
            <a:endParaRPr lang="tr-TR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475054"/>
              </p:ext>
            </p:extLst>
          </p:nvPr>
        </p:nvGraphicFramePr>
        <p:xfrm>
          <a:off x="395536" y="1772816"/>
          <a:ext cx="2527300" cy="2901315"/>
        </p:xfrm>
        <a:graphic>
          <a:graphicData uri="http://schemas.openxmlformats.org/drawingml/2006/table">
            <a:tbl>
              <a:tblPr/>
              <a:tblGrid>
                <a:gridCol w="522562"/>
                <a:gridCol w="684081"/>
                <a:gridCol w="684081"/>
                <a:gridCol w="636576"/>
              </a:tblGrid>
              <a:tr h="2000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İSTANBUL - Birinci El - (Tümü)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8.298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7.644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8.277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7.881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8.235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8.751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7.567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9.371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7.707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8.160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7.917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6.960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8.128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6.737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9.477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11.118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9629827"/>
              </p:ext>
            </p:extLst>
          </p:nvPr>
        </p:nvGraphicFramePr>
        <p:xfrm>
          <a:off x="3275856" y="1844824"/>
          <a:ext cx="554461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798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İSTANBUL - İkinci El - </a:t>
            </a:r>
            <a:r>
              <a:rPr lang="tr-TR" dirty="0" smtClean="0"/>
              <a:t>İpotekli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8DCE-C37D-4CB7-9A9A-13227B0F975F}" type="slidenum">
              <a:rPr lang="tr-TR" smtClean="0"/>
              <a:pPr/>
              <a:t>6</a:t>
            </a:fld>
            <a:endParaRPr lang="tr-TR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309798"/>
              </p:ext>
            </p:extLst>
          </p:nvPr>
        </p:nvGraphicFramePr>
        <p:xfrm>
          <a:off x="395536" y="1844824"/>
          <a:ext cx="2527300" cy="2901315"/>
        </p:xfrm>
        <a:graphic>
          <a:graphicData uri="http://schemas.openxmlformats.org/drawingml/2006/table">
            <a:tbl>
              <a:tblPr/>
              <a:tblGrid>
                <a:gridCol w="522562"/>
                <a:gridCol w="684081"/>
                <a:gridCol w="684081"/>
                <a:gridCol w="636576"/>
              </a:tblGrid>
              <a:tr h="2000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İSTANBUL - İkinci El - İpotekli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5.910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3.996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714101"/>
              </p:ext>
            </p:extLst>
          </p:nvPr>
        </p:nvGraphicFramePr>
        <p:xfrm>
          <a:off x="3275856" y="1916832"/>
          <a:ext cx="554461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43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İSTANBUL - İkinci El - </a:t>
            </a:r>
            <a:r>
              <a:rPr lang="tr-TR" dirty="0" smtClean="0"/>
              <a:t>Diğer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8DCE-C37D-4CB7-9A9A-13227B0F975F}" type="slidenum">
              <a:rPr lang="tr-TR" smtClean="0"/>
              <a:pPr/>
              <a:t>7</a:t>
            </a:fld>
            <a:endParaRPr lang="tr-TR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748517"/>
              </p:ext>
            </p:extLst>
          </p:nvPr>
        </p:nvGraphicFramePr>
        <p:xfrm>
          <a:off x="323528" y="1700808"/>
          <a:ext cx="2527300" cy="2901315"/>
        </p:xfrm>
        <a:graphic>
          <a:graphicData uri="http://schemas.openxmlformats.org/drawingml/2006/table">
            <a:tbl>
              <a:tblPr/>
              <a:tblGrid>
                <a:gridCol w="522562"/>
                <a:gridCol w="684081"/>
                <a:gridCol w="684081"/>
                <a:gridCol w="636576"/>
              </a:tblGrid>
              <a:tr h="2000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İSTANBUL - İkinci El - Diğer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5.951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6.159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6.606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6.384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6.729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6.504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6.749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6.338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5.926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6.391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6.219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4.981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8.350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6703560"/>
              </p:ext>
            </p:extLst>
          </p:nvPr>
        </p:nvGraphicFramePr>
        <p:xfrm>
          <a:off x="3275856" y="1916832"/>
          <a:ext cx="554461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497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İSTANBUL - İkinci El - (Tümü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8DCE-C37D-4CB7-9A9A-13227B0F975F}" type="slidenum">
              <a:rPr lang="tr-TR" smtClean="0"/>
              <a:pPr/>
              <a:t>8</a:t>
            </a:fld>
            <a:endParaRPr lang="tr-TR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118798"/>
              </p:ext>
            </p:extLst>
          </p:nvPr>
        </p:nvGraphicFramePr>
        <p:xfrm>
          <a:off x="323528" y="1844824"/>
          <a:ext cx="2527300" cy="2901315"/>
        </p:xfrm>
        <a:graphic>
          <a:graphicData uri="http://schemas.openxmlformats.org/drawingml/2006/table">
            <a:tbl>
              <a:tblPr/>
              <a:tblGrid>
                <a:gridCol w="522562"/>
                <a:gridCol w="684081"/>
                <a:gridCol w="684081"/>
                <a:gridCol w="636576"/>
              </a:tblGrid>
              <a:tr h="2000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İSTANBUL - İkinci El - (Tümü)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9.937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9.845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10.694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12.028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9.483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12.040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12.659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10.145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11.197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11.634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9.199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7.970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10.386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8.129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11.458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12.804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5327546"/>
              </p:ext>
            </p:extLst>
          </p:nvPr>
        </p:nvGraphicFramePr>
        <p:xfrm>
          <a:off x="3131840" y="1916832"/>
          <a:ext cx="568863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58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İSTANBUL - (Tümü) - (Tümü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8DCE-C37D-4CB7-9A9A-13227B0F975F}" type="slidenum">
              <a:rPr lang="tr-TR" smtClean="0"/>
              <a:pPr/>
              <a:t>9</a:t>
            </a:fld>
            <a:endParaRPr lang="tr-TR" dirty="0"/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915990"/>
              </p:ext>
            </p:extLst>
          </p:nvPr>
        </p:nvGraphicFramePr>
        <p:xfrm>
          <a:off x="467544" y="1844824"/>
          <a:ext cx="2527300" cy="2901315"/>
        </p:xfrm>
        <a:graphic>
          <a:graphicData uri="http://schemas.openxmlformats.org/drawingml/2006/table">
            <a:tbl>
              <a:tblPr/>
              <a:tblGrid>
                <a:gridCol w="522562"/>
                <a:gridCol w="684081"/>
                <a:gridCol w="684081"/>
                <a:gridCol w="636576"/>
              </a:tblGrid>
              <a:tr h="2000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İSTANBUL - (Tümü) - (Tümü)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18.235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17.489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18.971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17.121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21.570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17.718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20.791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17.130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22.030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17.852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19.357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19.252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20.668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17.116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14.930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18.514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14.866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20.935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23.922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1209853"/>
              </p:ext>
            </p:extLst>
          </p:nvPr>
        </p:nvGraphicFramePr>
        <p:xfrm>
          <a:off x="3203848" y="1988840"/>
          <a:ext cx="561662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921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2541</TotalTime>
  <Words>1122</Words>
  <Application>Microsoft Office PowerPoint</Application>
  <PresentationFormat>Ekran Gösterisi (4:3)</PresentationFormat>
  <Paragraphs>776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PowerPoint Sunusu</vt:lpstr>
      <vt:lpstr>PowerPoint Sunusu</vt:lpstr>
      <vt:lpstr>İSTANBUL - Birinci El - İpotekli</vt:lpstr>
      <vt:lpstr>İSTANBUL - Birinci El - Diğer</vt:lpstr>
      <vt:lpstr>İSTANBUL - Birinci El - (Tümü)</vt:lpstr>
      <vt:lpstr>İSTANBUL - İkinci El - İpotekli</vt:lpstr>
      <vt:lpstr>İSTANBUL - İkinci El - Diğer</vt:lpstr>
      <vt:lpstr>İSTANBUL - İkinci El - (Tümü)</vt:lpstr>
      <vt:lpstr>İSTANBUL - (Tümü) - (Tümü)</vt:lpstr>
      <vt:lpstr>PowerPoint Sunusu</vt:lpstr>
      <vt:lpstr>TÜRKİYE - Birinci El - İpotekli</vt:lpstr>
      <vt:lpstr>TÜRKİYE - Birinci El - Diğer</vt:lpstr>
      <vt:lpstr>TÜRKİYE - Birinci El - (Tümü)</vt:lpstr>
      <vt:lpstr>TÜRKİYE - İkinci El - İpotekli</vt:lpstr>
      <vt:lpstr>TÜRKİYE - İkinci El - Diğer</vt:lpstr>
      <vt:lpstr>TÜRKİYE - İkinci El - (Tümü)</vt:lpstr>
      <vt:lpstr>TÜRKİYE - (Tümü) - (Tümü)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MP</dc:creator>
  <cp:lastModifiedBy>MP</cp:lastModifiedBy>
  <cp:revision>230</cp:revision>
  <cp:lastPrinted>2011-11-25T20:31:04Z</cp:lastPrinted>
  <dcterms:created xsi:type="dcterms:W3CDTF">2011-09-28T11:36:49Z</dcterms:created>
  <dcterms:modified xsi:type="dcterms:W3CDTF">2014-08-25T11:26:58Z</dcterms:modified>
</cp:coreProperties>
</file>