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61" r:id="rId2"/>
    <p:sldId id="256" r:id="rId3"/>
    <p:sldId id="257" r:id="rId4"/>
    <p:sldId id="260" r:id="rId5"/>
    <p:sldId id="258" r:id="rId6"/>
  </p:sldIdLst>
  <p:sldSz cx="9144000" cy="6858000" type="screen4x3"/>
  <p:notesSz cx="6888163" cy="1002188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6633"/>
    <a:srgbClr val="CC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n&#305;&#351;manl&#305;k\konutder\istatistikler\faruk%20bey\Konut%20Sat&#305;&#351;lar&#305;%20ve%20Kredileri%202012%20&#304;lk%20&#220;&#231;%20A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n&#305;&#351;manl&#305;k\konutder\istatistikler\faruk%20bey\Konut%20Sat&#305;&#351;lar&#305;%20ve%20Kredileri%202012%20&#304;lk%20&#220;&#231;%20A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/>
      <c:barChart>
        <c:barDir val="col"/>
        <c:grouping val="clustered"/>
        <c:ser>
          <c:idx val="0"/>
          <c:order val="0"/>
          <c:tx>
            <c:strRef>
              <c:f>Sayfa1!$A$2</c:f>
              <c:strCache>
                <c:ptCount val="1"/>
                <c:pt idx="0">
                  <c:v>2011-Q4</c:v>
                </c:pt>
              </c:strCache>
            </c:strRef>
          </c:tx>
          <c:cat>
            <c:strRef>
              <c:f>Sayfa1!$B$1:$D$1</c:f>
              <c:strCache>
                <c:ptCount val="3"/>
                <c:pt idx="0">
                  <c:v>İstanbul</c:v>
                </c:pt>
                <c:pt idx="1">
                  <c:v>Ankara</c:v>
                </c:pt>
                <c:pt idx="2">
                  <c:v>Türkiye</c:v>
                </c:pt>
              </c:strCache>
            </c:strRef>
          </c:cat>
          <c:val>
            <c:numRef>
              <c:f>Sayfa1!$B$2:$D$2</c:f>
              <c:numCache>
                <c:formatCode>#,##0</c:formatCode>
                <c:ptCount val="3"/>
                <c:pt idx="0">
                  <c:v>24249</c:v>
                </c:pt>
                <c:pt idx="1">
                  <c:v>18756</c:v>
                </c:pt>
                <c:pt idx="2">
                  <c:v>118867</c:v>
                </c:pt>
              </c:numCache>
            </c:numRef>
          </c:val>
        </c:ser>
        <c:ser>
          <c:idx val="1"/>
          <c:order val="1"/>
          <c:tx>
            <c:strRef>
              <c:f>Sayfa1!$A$3</c:f>
              <c:strCache>
                <c:ptCount val="1"/>
                <c:pt idx="0">
                  <c:v>2012-Q1</c:v>
                </c:pt>
              </c:strCache>
            </c:strRef>
          </c:tx>
          <c:cat>
            <c:strRef>
              <c:f>Sayfa1!$B$1:$D$1</c:f>
              <c:strCache>
                <c:ptCount val="3"/>
                <c:pt idx="0">
                  <c:v>İstanbul</c:v>
                </c:pt>
                <c:pt idx="1">
                  <c:v>Ankara</c:v>
                </c:pt>
                <c:pt idx="2">
                  <c:v>Türkiye</c:v>
                </c:pt>
              </c:strCache>
            </c:strRef>
          </c:cat>
          <c:val>
            <c:numRef>
              <c:f>Sayfa1!$B$3:$D$3</c:f>
              <c:numCache>
                <c:formatCode>#,##0</c:formatCode>
                <c:ptCount val="3"/>
                <c:pt idx="0">
                  <c:v>20778</c:v>
                </c:pt>
                <c:pt idx="1">
                  <c:v>14306</c:v>
                </c:pt>
                <c:pt idx="2">
                  <c:v>96092</c:v>
                </c:pt>
              </c:numCache>
            </c:numRef>
          </c:val>
        </c:ser>
        <c:axId val="65205376"/>
        <c:axId val="65458176"/>
      </c:barChart>
      <c:catAx>
        <c:axId val="65205376"/>
        <c:scaling>
          <c:orientation val="minMax"/>
        </c:scaling>
        <c:axPos val="b"/>
        <c:tickLblPos val="nextTo"/>
        <c:crossAx val="65458176"/>
        <c:crosses val="autoZero"/>
        <c:auto val="1"/>
        <c:lblAlgn val="ctr"/>
        <c:lblOffset val="100"/>
      </c:catAx>
      <c:valAx>
        <c:axId val="65458176"/>
        <c:scaling>
          <c:orientation val="minMax"/>
        </c:scaling>
        <c:axPos val="l"/>
        <c:majorGridlines>
          <c:spPr>
            <a:ln>
              <a:noFill/>
            </a:ln>
          </c:spPr>
        </c:majorGridlines>
        <c:numFmt formatCode="#,##0" sourceLinked="1"/>
        <c:tickLblPos val="nextTo"/>
        <c:crossAx val="6520537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>
          <a:latin typeface="+mj-lt"/>
        </a:defRPr>
      </a:pPr>
      <a:endParaRPr lang="tr-T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Sayfa1!$O$27</c:f>
              <c:strCache>
                <c:ptCount val="1"/>
                <c:pt idx="0">
                  <c:v>Artış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tr-TR"/>
              </a:p>
            </c:txPr>
            <c:showVal val="1"/>
          </c:dLbls>
          <c:cat>
            <c:strRef>
              <c:f>Sayfa1!$N$28:$N$32</c:f>
              <c:strCache>
                <c:ptCount val="5"/>
                <c:pt idx="0">
                  <c:v>2011-Q1</c:v>
                </c:pt>
                <c:pt idx="1">
                  <c:v>2011-Q2</c:v>
                </c:pt>
                <c:pt idx="2">
                  <c:v>2011-Q3</c:v>
                </c:pt>
                <c:pt idx="3">
                  <c:v>2011-Q4</c:v>
                </c:pt>
                <c:pt idx="4">
                  <c:v>2012-Q1</c:v>
                </c:pt>
              </c:strCache>
            </c:strRef>
          </c:cat>
          <c:val>
            <c:numRef>
              <c:f>Sayfa1!$O$28:$O$32</c:f>
              <c:numCache>
                <c:formatCode>#,##0</c:formatCode>
                <c:ptCount val="5"/>
                <c:pt idx="0">
                  <c:v>4001992</c:v>
                </c:pt>
                <c:pt idx="1">
                  <c:v>5072888</c:v>
                </c:pt>
                <c:pt idx="2">
                  <c:v>1867089</c:v>
                </c:pt>
                <c:pt idx="3">
                  <c:v>1366459</c:v>
                </c:pt>
                <c:pt idx="4">
                  <c:v>629775</c:v>
                </c:pt>
              </c:numCache>
            </c:numRef>
          </c:val>
        </c:ser>
        <c:dLbls>
          <c:showVal val="1"/>
        </c:dLbls>
        <c:overlap val="-25"/>
        <c:axId val="66116224"/>
        <c:axId val="66122112"/>
      </c:barChart>
      <c:catAx>
        <c:axId val="661162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tr-TR"/>
          </a:p>
        </c:txPr>
        <c:crossAx val="66122112"/>
        <c:crosses val="autoZero"/>
        <c:auto val="1"/>
        <c:lblAlgn val="ctr"/>
        <c:lblOffset val="100"/>
      </c:catAx>
      <c:valAx>
        <c:axId val="66122112"/>
        <c:scaling>
          <c:orientation val="minMax"/>
        </c:scaling>
        <c:delete val="1"/>
        <c:axPos val="l"/>
        <c:numFmt formatCode="#,##0" sourceLinked="1"/>
        <c:tickLblPos val="none"/>
        <c:crossAx val="66116224"/>
        <c:crosses val="autoZero"/>
        <c:crossBetween val="between"/>
      </c:valAx>
    </c:plotArea>
    <c:plotVisOnly val="1"/>
    <c:dispBlanksAs val="gap"/>
  </c:chart>
  <c:txPr>
    <a:bodyPr/>
    <a:lstStyle/>
    <a:p>
      <a:pPr>
        <a:defRPr>
          <a:latin typeface="+mj-lt"/>
        </a:defRPr>
      </a:pPr>
      <a:endParaRPr lang="tr-T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2855BD8E-BFB9-47EC-AB18-39EC2A57DF3A}" type="datetimeFigureOut">
              <a:rPr lang="tr-TR" smtClean="0"/>
              <a:pPr/>
              <a:t>01.06.2012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24289284-63C3-4021-AE46-77E3D66D66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7005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D0F-5CB8-49A4-B629-A5370BB3E69B}" type="datetime1">
              <a:rPr lang="tr-TR" smtClean="0"/>
              <a:pPr/>
              <a:t>01.06.2012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BB46-4BE8-40E3-91E4-4770D4C1728F}" type="datetime1">
              <a:rPr lang="tr-TR" smtClean="0"/>
              <a:pPr/>
              <a:t>01.06.2012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4A6D-3AC0-460E-918C-6AE7F3F60400}" type="datetime1">
              <a:rPr lang="tr-TR" smtClean="0"/>
              <a:pPr/>
              <a:t>01.06.2012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5B4D-D9FC-43F4-A656-F8D265A394E5}" type="datetime1">
              <a:rPr lang="tr-TR" smtClean="0"/>
              <a:pPr/>
              <a:t>01.06.2012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2DA6-2622-4772-9B37-CF697AF12615}" type="datetime1">
              <a:rPr lang="tr-TR" smtClean="0"/>
              <a:pPr/>
              <a:t>01.06.2012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63D36-0840-48E2-9DD9-EF9CC95B8E12}" type="datetime1">
              <a:rPr lang="tr-TR" smtClean="0"/>
              <a:pPr/>
              <a:t>01.06.2012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0889-FD3B-4F55-BC83-2276018AC44F}" type="datetime1">
              <a:rPr lang="tr-TR" smtClean="0"/>
              <a:pPr/>
              <a:t>01.06.2012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73B4-AE60-4E8F-8619-A2C14FAF474F}" type="datetime1">
              <a:rPr lang="tr-TR" smtClean="0"/>
              <a:pPr/>
              <a:t>01.06.2012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70F7-A388-41B5-836C-FA7249EEE6D0}" type="datetime1">
              <a:rPr lang="tr-TR" smtClean="0"/>
              <a:pPr/>
              <a:t>01.06.2012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9413-7957-45D7-8BD7-C0FEF2CC9946}" type="datetime1">
              <a:rPr lang="tr-TR" smtClean="0"/>
              <a:pPr/>
              <a:t>01.06.2012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08-7205-4CEC-B203-9B18D7CFA1C1}" type="datetime1">
              <a:rPr lang="tr-TR" smtClean="0"/>
              <a:pPr/>
              <a:t>01.06.2012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14DAA03-7ADF-4296-A7B4-9C1B00C5068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E05AE5-B88C-4EA1-92F4-B1D00CCB994A}" type="datetime1">
              <a:rPr lang="tr-TR" smtClean="0"/>
              <a:pPr/>
              <a:t>01.06.2012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4DAA03-7ADF-4296-A7B4-9C1B00C5068B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725144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996633"/>
                </a:solidFill>
              </a:rPr>
              <a:t>Konut Sektörü </a:t>
            </a:r>
            <a:br>
              <a:rPr lang="tr-TR" dirty="0" smtClean="0">
                <a:solidFill>
                  <a:srgbClr val="996633"/>
                </a:solidFill>
              </a:rPr>
            </a:br>
            <a:r>
              <a:rPr lang="tr-TR" dirty="0" smtClean="0">
                <a:solidFill>
                  <a:srgbClr val="996633"/>
                </a:solidFill>
              </a:rPr>
              <a:t>Değerlendirme Sunumu</a:t>
            </a:r>
            <a:r>
              <a:rPr lang="tr-TR" dirty="0" smtClean="0">
                <a:solidFill>
                  <a:srgbClr val="7030A0"/>
                </a:solidFill>
              </a:rPr>
              <a:t/>
            </a:r>
            <a:br>
              <a:rPr lang="tr-TR" dirty="0" smtClean="0">
                <a:solidFill>
                  <a:srgbClr val="7030A0"/>
                </a:solidFill>
              </a:rPr>
            </a:br>
            <a:r>
              <a:rPr lang="tr-TR" dirty="0" smtClean="0">
                <a:solidFill>
                  <a:srgbClr val="7030A0"/>
                </a:solidFill>
              </a:rPr>
              <a:t/>
            </a:r>
            <a:br>
              <a:rPr lang="tr-TR" dirty="0" smtClean="0">
                <a:solidFill>
                  <a:srgbClr val="7030A0"/>
                </a:solidFill>
              </a:rPr>
            </a:br>
            <a:r>
              <a:rPr lang="tr-TR" dirty="0" smtClean="0">
                <a:solidFill>
                  <a:srgbClr val="7030A0"/>
                </a:solidFill>
              </a:rPr>
              <a:t/>
            </a:r>
            <a:br>
              <a:rPr lang="tr-TR" dirty="0" smtClean="0">
                <a:solidFill>
                  <a:srgbClr val="7030A0"/>
                </a:solidFill>
              </a:rPr>
            </a:br>
            <a:r>
              <a:rPr lang="tr-TR" dirty="0" smtClean="0">
                <a:solidFill>
                  <a:srgbClr val="7030A0"/>
                </a:solidFill>
              </a:rPr>
              <a:t>				</a:t>
            </a:r>
            <a:r>
              <a:rPr lang="tr-TR" dirty="0" smtClean="0">
                <a:solidFill>
                  <a:srgbClr val="996633"/>
                </a:solidFill>
              </a:rPr>
              <a:t>Haziran 2012</a:t>
            </a:r>
            <a:endParaRPr lang="tr-TR" dirty="0">
              <a:solidFill>
                <a:srgbClr val="996633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1</a:t>
            </a:fld>
            <a:endParaRPr lang="tr-TR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882245"/>
            <a:ext cx="2132508" cy="15141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014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afik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27363844"/>
              </p:ext>
            </p:extLst>
          </p:nvPr>
        </p:nvGraphicFramePr>
        <p:xfrm>
          <a:off x="4232850" y="2203477"/>
          <a:ext cx="3565517" cy="275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67544" y="89120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996633"/>
                </a:solidFill>
              </a:rPr>
              <a:t>Konut Satışları </a:t>
            </a:r>
            <a:br>
              <a:rPr lang="tr-TR" sz="3600" dirty="0">
                <a:solidFill>
                  <a:srgbClr val="996633"/>
                </a:solidFill>
              </a:rPr>
            </a:br>
            <a:r>
              <a:rPr lang="tr-TR" sz="3600" dirty="0">
                <a:solidFill>
                  <a:srgbClr val="996633"/>
                </a:solidFill>
              </a:rPr>
              <a:t>(Tapuda El Değiştiren Konut Adedi)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67544" y="4973795"/>
            <a:ext cx="7620000" cy="1872208"/>
          </a:xfrm>
        </p:spPr>
        <p:txBody>
          <a:bodyPr>
            <a:normAutofit/>
          </a:bodyPr>
          <a:lstStyle/>
          <a:p>
            <a:r>
              <a:rPr lang="tr-TR" sz="1800" dirty="0" smtClean="0">
                <a:latin typeface="+mj-lt"/>
              </a:rPr>
              <a:t>2011 yılı son üç aylık döneminde Türkiye genelinde 118.867 konut tapuda el değiştirirken, 2012 yılının ilk üç aylık döneminde bu rakam 96.092 olmuştur. Bu rakamlar Türkiye genelinde konut satışlarında %19,2 oranında bir azalmaya işaret etmektedir.</a:t>
            </a:r>
          </a:p>
          <a:p>
            <a:r>
              <a:rPr lang="tr-TR" sz="1800" dirty="0" smtClean="0">
                <a:latin typeface="+mj-lt"/>
              </a:rPr>
              <a:t>İl bazında bakıldığında ise konut satışları bu dönemde İstanbul'da %14,3, Ankara'da %23,7 oranında azalmıştır.</a:t>
            </a:r>
          </a:p>
          <a:p>
            <a:endParaRPr lang="tr-TR" sz="1800" dirty="0">
              <a:latin typeface="+mj-lt"/>
            </a:endParaRPr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5148064" y="3166229"/>
            <a:ext cx="867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  <a:cs typeface="Arial" pitchFamily="34" charset="0"/>
              </a:rPr>
              <a:t>%-14,3</a:t>
            </a:r>
            <a:endParaRPr lang="tr-TR" sz="1600" b="1" dirty="0">
              <a:latin typeface="+mj-lt"/>
              <a:cs typeface="Arial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6732240" y="2132856"/>
            <a:ext cx="867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  <a:cs typeface="Arial" pitchFamily="34" charset="0"/>
              </a:rPr>
              <a:t>%-19,2</a:t>
            </a:r>
            <a:endParaRPr lang="tr-TR" sz="1600" b="1" dirty="0">
              <a:latin typeface="+mj-lt"/>
              <a:cs typeface="Arial" pitchFamily="34" charset="0"/>
            </a:endParaRPr>
          </a:p>
        </p:txBody>
      </p:sp>
      <p:graphicFrame>
        <p:nvGraphicFramePr>
          <p:cNvPr id="22" name="Tablo 2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01908964"/>
              </p:ext>
            </p:extLst>
          </p:nvPr>
        </p:nvGraphicFramePr>
        <p:xfrm>
          <a:off x="611560" y="2564904"/>
          <a:ext cx="3240360" cy="1377444"/>
        </p:xfrm>
        <a:graphic>
          <a:graphicData uri="http://schemas.openxmlformats.org/drawingml/2006/table">
            <a:tbl>
              <a:tblPr/>
              <a:tblGrid>
                <a:gridCol w="810090"/>
                <a:gridCol w="810090"/>
                <a:gridCol w="810090"/>
                <a:gridCol w="810090"/>
              </a:tblGrid>
              <a:tr h="34436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Dönem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2011-Q4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2012-Q1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Azalış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6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İstanbul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24.249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20.778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436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Ankara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18.756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14.306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36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Türkiye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118.867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96.092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Metin kutusu 9"/>
          <p:cNvSpPr txBox="1"/>
          <p:nvPr/>
        </p:nvSpPr>
        <p:spPr>
          <a:xfrm>
            <a:off x="5940152" y="3315348"/>
            <a:ext cx="867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  <a:cs typeface="Arial" pitchFamily="34" charset="0"/>
              </a:rPr>
              <a:t>%-23,7</a:t>
            </a:r>
            <a:endParaRPr lang="tr-TR" sz="1600" b="1" dirty="0">
              <a:latin typeface="+mj-lt"/>
              <a:cs typeface="Arial" pitchFamily="34" charset="0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385471"/>
            <a:ext cx="1257908" cy="85526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5483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996633"/>
                </a:solidFill>
              </a:rPr>
              <a:t>Konut Kredisi Hacmindeki Artış </a:t>
            </a:r>
            <a:br>
              <a:rPr lang="tr-TR" sz="3600" dirty="0" smtClean="0">
                <a:solidFill>
                  <a:srgbClr val="996633"/>
                </a:solidFill>
              </a:rPr>
            </a:br>
            <a:r>
              <a:rPr lang="tr-TR" sz="3600" dirty="0" smtClean="0">
                <a:solidFill>
                  <a:srgbClr val="996633"/>
                </a:solidFill>
              </a:rPr>
              <a:t>(1.000 TL)</a:t>
            </a:r>
            <a:endParaRPr lang="tr-TR" sz="3600" dirty="0">
              <a:solidFill>
                <a:srgbClr val="996633"/>
              </a:solidFill>
            </a:endParaRPr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457200" y="4149080"/>
            <a:ext cx="7620000" cy="2251720"/>
          </a:xfrm>
        </p:spPr>
        <p:txBody>
          <a:bodyPr>
            <a:normAutofit/>
          </a:bodyPr>
          <a:lstStyle/>
          <a:p>
            <a:r>
              <a:rPr lang="tr-TR" sz="1800" dirty="0" smtClean="0">
                <a:latin typeface="+mj-lt"/>
              </a:rPr>
              <a:t>2011 yılının ilk yarısında ayda ortalama  1,5 milyar TL tutarında büyüyen konut kredileri, yılın ikinci yarısında hız kesmiş ve yılın ikinci yarısında aylık ortalama büyüme 540 milyon TL'ye inmiştir.</a:t>
            </a:r>
          </a:p>
          <a:p>
            <a:r>
              <a:rPr lang="tr-TR" sz="1800" dirty="0" smtClean="0">
                <a:latin typeface="+mj-lt"/>
              </a:rPr>
              <a:t>2012 yılı ilk çeyreğinde kredi artışı daha da yavaşlamış ve bu dönemde konut kredileri aylık ortalama 210 milyon TL civarında büyüyebilmiştir. </a:t>
            </a:r>
          </a:p>
          <a:p>
            <a:r>
              <a:rPr lang="tr-TR" sz="1800" dirty="0" smtClean="0">
                <a:latin typeface="+mj-lt"/>
              </a:rPr>
              <a:t>Bir sene önce kredilerini rahatlıkla büyütebilen bankalar, bugün itibariyle ancak mevcut hacimlerini korumakta, ilave bir büyüme gösterememektedir.</a:t>
            </a:r>
            <a:endParaRPr lang="tr-TR" sz="1800" dirty="0">
              <a:latin typeface="+mj-lt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3</a:t>
            </a:fld>
            <a:endParaRPr lang="tr-TR"/>
          </a:p>
        </p:txBody>
      </p:sp>
      <p:graphicFrame>
        <p:nvGraphicFramePr>
          <p:cNvPr id="11" name="Grafik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6146539"/>
              </p:ext>
            </p:extLst>
          </p:nvPr>
        </p:nvGraphicFramePr>
        <p:xfrm>
          <a:off x="680426" y="1412776"/>
          <a:ext cx="705992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661248"/>
            <a:ext cx="1257908" cy="85526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5352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996633"/>
                </a:solidFill>
              </a:rPr>
              <a:t>Konut Sektörünün Ekonomideki Yeri</a:t>
            </a:r>
            <a:endParaRPr lang="tr-TR" sz="3600" dirty="0">
              <a:solidFill>
                <a:srgbClr val="99663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+mj-lt"/>
              </a:rPr>
              <a:t>İnşaat sektörü istihdamın %6,1'ini sağlamaktadır. İnşaat sektöründe istihdam edilen kişi sayısı 2012 yılı Şubat ayı  itibariyle 1.306.000 kişidir.</a:t>
            </a:r>
          </a:p>
          <a:p>
            <a:r>
              <a:rPr lang="tr-TR" dirty="0" smtClean="0">
                <a:latin typeface="+mj-lt"/>
              </a:rPr>
              <a:t>İnşaat sektörünün tek başına gayri safi yurt içi hasıla içindeki payı %5,8'dir. İnşaat sektörü kendisine mal ve hizmet üreten 250’ye yakın alt sektörü beslemektedir.</a:t>
            </a:r>
          </a:p>
          <a:p>
            <a:r>
              <a:rPr lang="tr-TR" dirty="0" smtClean="0">
                <a:latin typeface="+mj-lt"/>
              </a:rPr>
              <a:t>Bina inşaatlarının %75'ini konut inşaatları oluşturmaktadır. 2011 yılında 93 milyon m2 inşaat alanına sahip 645.000 adet konut için yapı ruhsatı alınmıştır.</a:t>
            </a:r>
          </a:p>
          <a:p>
            <a:r>
              <a:rPr lang="tr-TR" dirty="0" smtClean="0">
                <a:latin typeface="+mj-lt"/>
              </a:rPr>
              <a:t>Konut üretiminde kullanılan ürünlerin %90'ı yerli üretim olup, cari açık yaratmayan başlıca sektörlerden biridir.</a:t>
            </a:r>
          </a:p>
          <a:p>
            <a:endParaRPr lang="tr-TR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053" y="5805265"/>
            <a:ext cx="1134947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>
                <a:solidFill>
                  <a:srgbClr val="996633"/>
                </a:solidFill>
              </a:rPr>
              <a:t>Konutder'in</a:t>
            </a:r>
            <a:r>
              <a:rPr lang="tr-TR" sz="3600" dirty="0" smtClean="0">
                <a:solidFill>
                  <a:srgbClr val="996633"/>
                </a:solidFill>
              </a:rPr>
              <a:t> Talep ve Önerileri</a:t>
            </a:r>
            <a:endParaRPr lang="tr-TR" sz="3600" dirty="0">
              <a:solidFill>
                <a:srgbClr val="99663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935480"/>
            <a:ext cx="8003232" cy="3869784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+mj-lt"/>
              </a:rPr>
              <a:t>Konut KDV oranı % 1 olarak kalmalıdır.</a:t>
            </a:r>
          </a:p>
          <a:p>
            <a:pPr lvl="1"/>
            <a:r>
              <a:rPr lang="tr-TR" dirty="0" smtClean="0">
                <a:latin typeface="+mj-lt"/>
              </a:rPr>
              <a:t>Aksi takdirde 300.000 TL’lik bir konut için 51.000 TL, ek KDV yükü doğacaktır.</a:t>
            </a:r>
          </a:p>
          <a:p>
            <a:r>
              <a:rPr lang="tr-TR" dirty="0" smtClean="0">
                <a:latin typeface="+mj-lt"/>
              </a:rPr>
              <a:t>Ruhsat almış ve satışa çıkmış projelerin müktesep hakları olduğu kabul edilerek plan revizyonları ve ruhsat iptallerinin önlenmesi gerekmektedir.</a:t>
            </a:r>
          </a:p>
          <a:p>
            <a:r>
              <a:rPr lang="tr-TR" dirty="0" smtClean="0">
                <a:latin typeface="+mj-lt"/>
              </a:rPr>
              <a:t>Kentsel dönüşüm sürecinin başarı ile yürütülebilmesi için sektörün ve tüketicilerin teşvik edilmesi gerekmektedir.</a:t>
            </a:r>
          </a:p>
          <a:p>
            <a:endParaRPr lang="tr-TR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AA03-7ADF-4296-A7B4-9C1B00C5068B}" type="slidenum">
              <a:rPr lang="tr-TR" smtClean="0"/>
              <a:pPr/>
              <a:t>5</a:t>
            </a:fld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21288"/>
            <a:ext cx="899592" cy="50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</TotalTime>
  <Words>324</Words>
  <Application>Microsoft Office PowerPoint</Application>
  <PresentationFormat>Ekran Gösterisi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Akış</vt:lpstr>
      <vt:lpstr>Konut Sektörü  Değerlendirme Sunumu       Haziran 2012</vt:lpstr>
      <vt:lpstr>Konut Satışları  (Tapuda El Değiştiren Konut Adedi)</vt:lpstr>
      <vt:lpstr>Konut Kredisi Hacmindeki Artış  (1.000 TL)</vt:lpstr>
      <vt:lpstr>Konut Sektörünün Ekonomideki Yeri</vt:lpstr>
      <vt:lpstr>Konutder'in Talep ve Önerileri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Konut Satışları</dc:title>
  <dc:creator>MP</dc:creator>
  <cp:lastModifiedBy>tkemlak</cp:lastModifiedBy>
  <cp:revision>22</cp:revision>
  <cp:lastPrinted>2012-05-31T12:07:35Z</cp:lastPrinted>
  <dcterms:created xsi:type="dcterms:W3CDTF">2012-05-29T15:07:02Z</dcterms:created>
  <dcterms:modified xsi:type="dcterms:W3CDTF">2012-06-01T13:47:16Z</dcterms:modified>
</cp:coreProperties>
</file>